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4" r:id="rId5"/>
    <p:sldId id="260" r:id="rId6"/>
    <p:sldId id="263" r:id="rId7"/>
    <p:sldId id="265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58" r:id="rId1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6"/>
    <a:srgbClr val="66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163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BE88E97-0F55-4CBE-A166-3733B2866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4F74EA8-167D-40E6-B3FA-D82CFB1E4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18E1BDC-7450-4E07-B920-E343BB1A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8B1C8D6-950F-4AB9-8597-2C063ED75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4A1CCEF-9A45-4D7F-9EF4-EA0C70AF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221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AF6176D-13AD-44B3-BD56-D64996F9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FD0D07B-FDD1-464D-BBA7-FD664A159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5479E7B-9855-4D27-84D5-FC8CB065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384AF9D-FC51-4E06-AA53-B7315E0B4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B994F16-8D14-4CAE-B79F-969A67BB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EDEE5A1A-57F5-4482-A61E-1F2258277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07E275FF-D0EE-4391-920A-CE4399188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3FE75A5-C322-44BC-8C32-A96173E1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5924E3A-80C7-46AA-988B-9B815134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3B0CA19-5281-497F-96E2-CCCA73AE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354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E53A164-7C7E-44A9-88D3-1EAF5CCE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392081B-9878-4FFF-8EA8-C9B5FDFA8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80C68FF-B48B-46A4-AC91-E5437B8F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2F72FB2-826F-40B7-8C66-D27004CE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ADE6ACF-ADB6-4BD8-8A41-13618A8E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865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3436BAA-D3CC-4A7D-9ECD-3639E7B78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D9509E0-2DAD-40D7-A2BF-3170673FF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C736D3D-8E35-4666-86FB-4B653438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6F59C07-DE62-436D-9B87-9A14B3E6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DE5028-9055-483F-8A15-3EB5614E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70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320A0B7-71EB-45DE-A0F6-711A5252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D1F54EB-3EBD-44EA-A4CF-8E99FEA62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98F74751-CCB0-4F4B-93D3-255D9ED6D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5A33B0BF-1A44-4A12-B6DB-4572EADD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0A9507AF-4151-40D1-B069-7C6FEC41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B93D808-071C-4D26-93A2-737D373B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180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72D55FF-4FA7-453A-AE31-63F712F7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4548A4E-39C1-41BC-B905-B7E437C6D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8A98D8E9-1F60-4CB7-BD71-1F7FFDB02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D1FCA5B6-DC45-4C24-B7AA-697BF4F28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07D67E05-EDE9-4C57-96B1-323B17551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18B07B28-49D0-48C3-9DBD-E3DA84C67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47AE4805-7A1D-4870-BB3A-011AB360E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5FAF9165-B279-4EFB-8F1E-D1FCD1AA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99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B1F9DB-CE17-4064-A3E9-838B45EF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655D50AE-099F-492A-AFC4-FA1FCE01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4152B00A-AB26-40AC-A608-96B5E20A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62877C1D-9AD5-4776-9721-94744D71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554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1AA492F8-05C7-4FA3-871B-19A8696F0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DC308C16-2F83-4535-AC60-2934BAF0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46A2636B-7C3B-4CD2-8C80-AC27B663A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684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7F43D7C-0E0C-4145-949C-D5F92E46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BFCE934-2B00-408A-B8FF-996E2330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9E8D986F-12D6-4026-BC2B-1AFFE8816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F2B85D0-47E5-490E-BFCB-DE9472D4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4ADC3C3-EC56-42D3-8C98-96CC76D8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85FD5A8-D930-4F23-B2C6-673E2F523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1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F55BD9A-BDAE-4D4B-83C7-73869B95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34F26EE7-38EA-467E-B3B2-E72A3255C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28BD50C-B525-4E53-9241-ADA0953EB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67C61D7-8C7F-4847-A312-9278549B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0B49D7ED-14F0-4DD8-B7CE-5BCDA64E2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F61451C2-3956-4B4A-B90A-40FD0793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94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3D5507CC-C80C-4E83-947D-349D58A7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5C5F732-336D-4252-ADB5-79C64870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19F4863-C0CA-46A8-B91F-EC97F3A97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412F-7713-427E-8BE8-38437244781E}" type="datetimeFigureOut">
              <a:rPr lang="lv-LV" smtClean="0"/>
              <a:t>2020.01.14.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0DD3B1C-ED7C-4606-B82A-FA3833622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A919216-7CF5-48BC-9F30-AB92C8532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E0187-49D4-4DEB-9069-B22AC5B22EB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308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pt/standard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e.int/en/web/cpt/latvia" TargetMode="External"/><Relationship Id="rId5" Type="http://schemas.openxmlformats.org/officeDocument/2006/relationships/hyperlink" Target="https://www.coe.int/en/web/cpt/states" TargetMode="External"/><Relationship Id="rId4" Type="http://schemas.openxmlformats.org/officeDocument/2006/relationships/hyperlink" Target="https://rm.coe.int/16806fc22b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p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DE1F50-DEBB-4BBD-86F2-A7F693902E79}"/>
              </a:ext>
            </a:extLst>
          </p:cNvPr>
          <p:cNvSpPr txBox="1"/>
          <p:nvPr/>
        </p:nvSpPr>
        <p:spPr>
          <a:xfrm>
            <a:off x="0" y="4091847"/>
            <a:ext cx="121920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4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Aktuālie cilvēktiesību standarti ilgstošas sociālās aprūpes iestādēs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C49DA7-C7F7-45FE-9044-E461B171C7DD}"/>
              </a:ext>
            </a:extLst>
          </p:cNvPr>
          <p:cNvSpPr txBox="1"/>
          <p:nvPr/>
        </p:nvSpPr>
        <p:spPr>
          <a:xfrm>
            <a:off x="1" y="5873114"/>
            <a:ext cx="12192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2800" dirty="0">
                <a:solidFill>
                  <a:srgbClr val="646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Latvijas sociālās aprūpes un rehabilitācijas institūciju direktoru asociācijas SARIDA kopsapulce, 15.01.2020.</a:t>
            </a:r>
          </a:p>
        </p:txBody>
      </p:sp>
    </p:spTree>
    <p:extLst>
      <p:ext uri="{BB962C8B-B14F-4D97-AF65-F5344CB8AC3E}">
        <p14:creationId xmlns:p14="http://schemas.microsoft.com/office/powerpoint/2010/main" val="361629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Iemesli: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nepietiekams personāla skaits (klātbūtnē);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kopmītņu tipa dzīvojamās telpas līdz pat 8 klientiem;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personas ar garīgās veselības traucējumiem bieži tiek izmitinātas kopā ar personām, kas cieš no mācīšanās traucējumiem.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0" y="460429"/>
            <a:ext cx="12192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4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Klientu savstarpējā vardarbība</a:t>
            </a:r>
          </a:p>
        </p:txBody>
      </p:sp>
    </p:spTree>
    <p:extLst>
      <p:ext uri="{BB962C8B-B14F-4D97-AF65-F5344CB8AC3E}">
        <p14:creationId xmlns:p14="http://schemas.microsoft.com/office/powerpoint/2010/main" val="1073822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4000" dirty="0"/>
              <a:t>Istabu personalizēšana</a:t>
            </a:r>
          </a:p>
          <a:p>
            <a:r>
              <a:rPr lang="lv-LV" sz="4000" dirty="0"/>
              <a:t>Ierobežojošie līdzekļi</a:t>
            </a:r>
          </a:p>
          <a:p>
            <a:r>
              <a:rPr lang="lv-LV" sz="4000" dirty="0"/>
              <a:t>Klientu skaits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0" y="460429"/>
            <a:ext cx="12192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4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Labā prakse</a:t>
            </a:r>
          </a:p>
        </p:txBody>
      </p:sp>
    </p:spTree>
    <p:extLst>
      <p:ext uri="{BB962C8B-B14F-4D97-AF65-F5344CB8AC3E}">
        <p14:creationId xmlns:p14="http://schemas.microsoft.com/office/powerpoint/2010/main" val="1530116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144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Ikreiz, kad sociālās aprūpes iestādē vai slimnīcā pēc pārvešanas no sociālās aprūpes iestādes mirst klients: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nāves iestāšanos pienācīgi apstiprina ārsts, pamatojoties uz fiziskiem izmeklējumiem;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tiek veikta autopsija, izņemot gadījumus, kad ārsts pirms nāves nepārprotami diagnosticējis neārstējamu slimību;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vienmēr, kad tiek veikta autopsija, tās slēdzieni tiek sistemātiski paziņoti iestādes administrācijai ar mērķi pārliecināties, vai ir kādi secinājumi izdarāmi darbības uzlabošanai;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klientu nāves klīnisko cēloņu dokumentācija tiek glabāta sociālās aprūpes iestādē;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ja klients mirst aizdomīgu apstākļu dēļ vai pēc ievainojumiem, ir jāinformē attiecīgās tiesībsargājošās iestādes.</a:t>
            </a: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0" y="106485"/>
            <a:ext cx="12192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0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Autopsija</a:t>
            </a:r>
          </a:p>
        </p:txBody>
      </p:sp>
    </p:spTree>
    <p:extLst>
      <p:ext uri="{BB962C8B-B14F-4D97-AF65-F5344CB8AC3E}">
        <p14:creationId xmlns:p14="http://schemas.microsoft.com/office/powerpoint/2010/main" val="3877663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0" y="180850"/>
            <a:ext cx="12192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0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Kontrollapa jeb «</a:t>
            </a:r>
            <a:r>
              <a:rPr lang="lv-LV" sz="4000" b="1" dirty="0" err="1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</a:t>
            </a:r>
            <a:r>
              <a:rPr lang="lv-LV" sz="40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F030B3-0F17-48E7-8E50-10A3E2974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0121" y="1046990"/>
            <a:ext cx="8172219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FA711B-B906-4584-896C-F2B407B047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381" y="396558"/>
            <a:ext cx="2240280" cy="609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34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285"/>
            <a:ext cx="10515600" cy="5006286"/>
          </a:xfrm>
        </p:spPr>
        <p:txBody>
          <a:bodyPr>
            <a:normAutofit/>
          </a:bodyPr>
          <a:lstStyle/>
          <a:p>
            <a:r>
              <a:rPr lang="lv-LV" sz="4000" dirty="0"/>
              <a:t>Standarti </a:t>
            </a:r>
            <a:r>
              <a:rPr lang="lv-LV" sz="4000" dirty="0">
                <a:hlinkClick r:id="rId3"/>
              </a:rPr>
              <a:t>https://www.coe.int/en/web/cpt/standards</a:t>
            </a:r>
            <a:r>
              <a:rPr lang="lv-LV" sz="4000" dirty="0"/>
              <a:t> </a:t>
            </a:r>
          </a:p>
          <a:p>
            <a:r>
              <a:rPr lang="lv-LV" sz="4000" dirty="0"/>
              <a:t>Kontrollapa jeb «</a:t>
            </a:r>
            <a:r>
              <a:rPr lang="lv-LV" sz="4000" dirty="0" err="1"/>
              <a:t>checklist</a:t>
            </a:r>
            <a:r>
              <a:rPr lang="lv-LV" sz="4000" dirty="0"/>
              <a:t>» </a:t>
            </a:r>
            <a:r>
              <a:rPr lang="lv-LV" sz="4000" dirty="0">
                <a:hlinkClick r:id="rId4"/>
              </a:rPr>
              <a:t>https://rm.coe.int/16806fc22b</a:t>
            </a:r>
            <a:r>
              <a:rPr lang="lv-LV" sz="4000" dirty="0"/>
              <a:t> </a:t>
            </a:r>
          </a:p>
          <a:p>
            <a:r>
              <a:rPr lang="lv-LV" sz="4000" dirty="0"/>
              <a:t>Valstīm sniegti ziņojumi </a:t>
            </a:r>
            <a:r>
              <a:rPr lang="lv-LV" sz="4000" dirty="0">
                <a:hlinkClick r:id="rId5"/>
              </a:rPr>
              <a:t>https://www.coe.int/en/web/cpt/states</a:t>
            </a:r>
            <a:r>
              <a:rPr lang="lv-LV" sz="4000" dirty="0"/>
              <a:t> </a:t>
            </a:r>
          </a:p>
          <a:p>
            <a:r>
              <a:rPr lang="lv-LV" sz="4000" dirty="0"/>
              <a:t>Latvijai sniegtie ziņojumi </a:t>
            </a:r>
            <a:r>
              <a:rPr lang="lv-LV" sz="4000" dirty="0">
                <a:hlinkClick r:id="rId6"/>
              </a:rPr>
              <a:t>https://www.coe.int/en/web/cpt/latvia</a:t>
            </a:r>
            <a:r>
              <a:rPr lang="lv-LV" sz="40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0" y="460429"/>
            <a:ext cx="12192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4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CPT mājas lapā:</a:t>
            </a:r>
          </a:p>
        </p:txBody>
      </p:sp>
    </p:spTree>
    <p:extLst>
      <p:ext uri="{BB962C8B-B14F-4D97-AF65-F5344CB8AC3E}">
        <p14:creationId xmlns:p14="http://schemas.microsoft.com/office/powerpoint/2010/main" val="1612776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D2E57A-9CB2-44CB-899B-FA92113CF06F}"/>
              </a:ext>
            </a:extLst>
          </p:cNvPr>
          <p:cNvSpPr txBox="1"/>
          <p:nvPr/>
        </p:nvSpPr>
        <p:spPr>
          <a:xfrm>
            <a:off x="0" y="3941392"/>
            <a:ext cx="12192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36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Paldies par uzmanību!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04DC61-E438-468C-BD10-2869DA7A2966}"/>
              </a:ext>
            </a:extLst>
          </p:cNvPr>
          <p:cNvSpPr txBox="1"/>
          <p:nvPr/>
        </p:nvSpPr>
        <p:spPr>
          <a:xfrm>
            <a:off x="249310" y="4753875"/>
            <a:ext cx="12192000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srgbClr val="6464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		Latvijas Republikas Tiesībsarga birojs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srgbClr val="6464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Liene Namniece					Baznīcas iela 25, Rīga, LV-1010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6464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Prevencijas</a:t>
            </a: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srgbClr val="6464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daļas vadītāja				Tel.: 67686768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srgbClr val="6464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		E-pasts: </a:t>
            </a:r>
            <a:r>
              <a:rPr kumimoji="0" lang="lv-LV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6464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tiesibsargs@tiesibsargs.lv</a:t>
            </a:r>
            <a:endParaRPr kumimoji="0" lang="lv-LV" sz="2400" b="0" i="0" u="none" strike="noStrike" kern="1200" cap="none" spc="0" normalizeH="0" baseline="0" noProof="0" dirty="0">
              <a:ln>
                <a:noFill/>
              </a:ln>
              <a:solidFill>
                <a:srgbClr val="6464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srgbClr val="6464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		Mājas lapa: </a:t>
            </a:r>
            <a:r>
              <a:rPr kumimoji="0" lang="lv-LV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6464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www.tiesibsargs.lv</a:t>
            </a:r>
            <a:endParaRPr kumimoji="0" lang="lv-LV" sz="2400" b="0" i="0" u="none" strike="noStrike" kern="1200" cap="none" spc="0" normalizeH="0" baseline="0" noProof="0" dirty="0">
              <a:ln>
                <a:noFill/>
              </a:ln>
              <a:solidFill>
                <a:srgbClr val="6464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2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D09C3309-1F3E-40F2-B2BC-E595E12DF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6" y="2684960"/>
            <a:ext cx="11362458" cy="212707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0" y="460429"/>
            <a:ext cx="12192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4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Klientu un darbinieku tiesības un pienākumi</a:t>
            </a:r>
          </a:p>
        </p:txBody>
      </p:sp>
    </p:spTree>
    <p:extLst>
      <p:ext uri="{BB962C8B-B14F-4D97-AF65-F5344CB8AC3E}">
        <p14:creationId xmlns:p14="http://schemas.microsoft.com/office/powerpoint/2010/main" val="173366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365760" y="365125"/>
            <a:ext cx="11510010" cy="800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lv-LV" sz="4100" b="1" dirty="0">
                <a:solidFill>
                  <a:srgbClr val="7030A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Tiesībsarga apkopotie cilvēktiesību standarti</a:t>
            </a:r>
          </a:p>
        </p:txBody>
      </p:sp>
      <p:pic>
        <p:nvPicPr>
          <p:cNvPr id="5" name="Graphic 4" descr="Document">
            <a:extLst>
              <a:ext uri="{FF2B5EF4-FFF2-40B4-BE49-F238E27FC236}">
                <a16:creationId xmlns:a16="http://schemas.microsoft.com/office/drawing/2014/main" id="{DE74F275-82A7-45D8-B359-5B636E9A8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930" y="1962785"/>
            <a:ext cx="3192145" cy="3192145"/>
          </a:xfrm>
          <a:prstGeom prst="rect">
            <a:avLst/>
          </a:prstGeom>
        </p:spPr>
      </p:pic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4820" y="1348740"/>
            <a:ext cx="7551420" cy="4828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lv-LV" sz="3300" b="1" dirty="0">
                <a:latin typeface="Arial" panose="020B0604020202020204" pitchFamily="34" charset="0"/>
                <a:cs typeface="Arial" panose="020B0604020202020204" pitchFamily="34" charset="0"/>
              </a:rPr>
              <a:t>VSAC</a:t>
            </a:r>
          </a:p>
          <a:p>
            <a:pPr marL="0"/>
            <a:r>
              <a:rPr lang="lv-LV" sz="3300" dirty="0">
                <a:latin typeface="Arial" panose="020B0604020202020204" pitchFamily="34" charset="0"/>
                <a:cs typeface="Arial" panose="020B0604020202020204" pitchFamily="34" charset="0"/>
              </a:rPr>
              <a:t>2018. gada 29. novembrī (Nr. 1-5/147)</a:t>
            </a:r>
          </a:p>
          <a:p>
            <a:pPr marL="0"/>
            <a:endParaRPr lang="lv-LV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v-LV" sz="3300" b="1" dirty="0">
                <a:latin typeface="Arial" panose="020B0604020202020204" pitchFamily="34" charset="0"/>
                <a:cs typeface="Arial" panose="020B0604020202020204" pitchFamily="34" charset="0"/>
              </a:rPr>
              <a:t>pašvaldību SAC (83)</a:t>
            </a:r>
          </a:p>
          <a:p>
            <a:pPr algn="just"/>
            <a:r>
              <a:rPr lang="lv-LV" sz="3300" dirty="0">
                <a:latin typeface="Arial" panose="020B0604020202020204" pitchFamily="34" charset="0"/>
                <a:cs typeface="Arial" panose="020B0604020202020204" pitchFamily="34" charset="0"/>
              </a:rPr>
              <a:t>2019. gada 22. martā (Nr. 1-5/53)</a:t>
            </a:r>
          </a:p>
          <a:p>
            <a:pPr algn="just"/>
            <a:endParaRPr lang="lv-LV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v-LV" sz="3300" b="1" dirty="0">
                <a:latin typeface="Arial" panose="020B0604020202020204" pitchFamily="34" charset="0"/>
                <a:cs typeface="Arial" panose="020B0604020202020204" pitchFamily="34" charset="0"/>
              </a:rPr>
              <a:t>NVO un privātajiem SAC (46)</a:t>
            </a:r>
          </a:p>
          <a:p>
            <a:pPr algn="just"/>
            <a:r>
              <a:rPr lang="lv-LV" sz="3300" dirty="0">
                <a:latin typeface="Arial" panose="020B0604020202020204" pitchFamily="34" charset="0"/>
                <a:cs typeface="Arial" panose="020B0604020202020204" pitchFamily="34" charset="0"/>
              </a:rPr>
              <a:t>2019. gada 27. martā (Nr. 1-5/56)</a:t>
            </a:r>
          </a:p>
          <a:p>
            <a:pPr marL="0"/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/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6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E54AF75E-8A8E-45E2-A1CC-BF5AAD0FFC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5462" y="1012724"/>
            <a:ext cx="10644518" cy="56165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114300" y="140303"/>
            <a:ext cx="12192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lv-LV" sz="44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Ziņojumu saturs</a:t>
            </a:r>
          </a:p>
        </p:txBody>
      </p:sp>
    </p:spTree>
    <p:extLst>
      <p:ext uri="{BB962C8B-B14F-4D97-AF65-F5344CB8AC3E}">
        <p14:creationId xmlns:p14="http://schemas.microsoft.com/office/powerpoint/2010/main" val="93545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D988F36-E746-41B0-9087-B6DB0CBA1E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" y="0"/>
            <a:ext cx="9191354" cy="6972431"/>
          </a:xfrm>
        </p:spPr>
      </p:pic>
    </p:spTree>
    <p:extLst>
      <p:ext uri="{BB962C8B-B14F-4D97-AF65-F5344CB8AC3E}">
        <p14:creationId xmlns:p14="http://schemas.microsoft.com/office/powerpoint/2010/main" val="403379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0" y="24498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36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Spīdzināšanas novēršanas komitejas (CPT) vizītes, ziņojumi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249C9D5-DF68-4E6D-9834-ABE98B1A9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6092189"/>
            <a:ext cx="11262360" cy="520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Informācija pieejama (angļu valodā): 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https://www.coe.int/en/web/cpt</a:t>
            </a:r>
            <a:r>
              <a:rPr lang="lv-LV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AA885B-D528-43A7-9871-D46A0C3132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45314"/>
            <a:ext cx="11807230" cy="464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9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Verbāla agresija/ aizvainojoša attieksme no personāla puses</a:t>
            </a:r>
          </a:p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Istabiņu mājīgums</a:t>
            </a:r>
          </a:p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Klientu izvietojums</a:t>
            </a:r>
          </a:p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Nošķiršana/ izolatori</a:t>
            </a:r>
          </a:p>
          <a:p>
            <a:r>
              <a:rPr lang="lv-LV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Autopsija</a:t>
            </a:r>
          </a:p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Labā prakse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- Saziņa ar ārpasauli – nakšņošanas iespējas tuviniekiem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0" y="460429"/>
            <a:ext cx="12192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4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Latvijai sniegtās rekomendācijas</a:t>
            </a:r>
          </a:p>
        </p:txBody>
      </p:sp>
    </p:spTree>
    <p:extLst>
      <p:ext uri="{BB962C8B-B14F-4D97-AF65-F5344CB8AC3E}">
        <p14:creationId xmlns:p14="http://schemas.microsoft.com/office/powerpoint/2010/main" val="3260217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Dzīves apstākļi</a:t>
            </a:r>
          </a:p>
          <a:p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Klientu savstarpējā vardarbība</a:t>
            </a:r>
          </a:p>
          <a:p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Autopsija</a:t>
            </a:r>
          </a:p>
          <a:p>
            <a:endParaRPr lang="lv-LV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Labā prakse</a:t>
            </a:r>
            <a:endParaRPr lang="lv-L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0" y="121875"/>
            <a:ext cx="121920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4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CPT standarti no 2018. / 2019. gadu ziņojumiem</a:t>
            </a:r>
          </a:p>
        </p:txBody>
      </p:sp>
    </p:spTree>
    <p:extLst>
      <p:ext uri="{BB962C8B-B14F-4D97-AF65-F5344CB8AC3E}">
        <p14:creationId xmlns:p14="http://schemas.microsoft.com/office/powerpoint/2010/main" val="369417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C7A445-836F-4366-BBF3-425FB3F4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Lielās ietilpības telpas (piemēram, vairāk kā trīs cilvēki gultas </a:t>
            </a:r>
            <a:r>
              <a:rPr lang="lv-LV" sz="3200" dirty="0" err="1">
                <a:latin typeface="Arial" panose="020B0604020202020204" pitchFamily="34" charset="0"/>
                <a:cs typeface="Arial" panose="020B0604020202020204" pitchFamily="34" charset="0"/>
              </a:rPr>
              <a:t>saskāras</a:t>
            </a:r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 kopā).</a:t>
            </a:r>
          </a:p>
          <a:p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Privātuma trūkums.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Guļošo klientu un «slēgto nodaļu» klientu uzturēšanās telpās.</a:t>
            </a:r>
          </a:p>
          <a:p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Klienti bezmērķīgi pavada laiku, sēž uz krēsliem šūpojas utt.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9F7CB3-93E9-410E-865C-CEACD3D01E69}"/>
              </a:ext>
            </a:extLst>
          </p:cNvPr>
          <p:cNvSpPr txBox="1"/>
          <p:nvPr/>
        </p:nvSpPr>
        <p:spPr>
          <a:xfrm>
            <a:off x="0" y="460429"/>
            <a:ext cx="121920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lv-LV" sz="4400" b="1" dirty="0">
                <a:solidFill>
                  <a:srgbClr val="662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Dzīves apstākļi</a:t>
            </a:r>
          </a:p>
        </p:txBody>
      </p:sp>
    </p:spTree>
    <p:extLst>
      <p:ext uri="{BB962C8B-B14F-4D97-AF65-F5344CB8AC3E}">
        <p14:creationId xmlns:p14="http://schemas.microsoft.com/office/powerpoint/2010/main" val="222853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ācija2" id="{C1369F76-A091-48EE-AF8A-EAE7C88DA541}" vid="{753F0EC5-ED3B-4977-9A34-81EE4348C6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482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dizains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Liene Namniece</dc:creator>
  <cp:lastModifiedBy>Liene Namniece</cp:lastModifiedBy>
  <cp:revision>13</cp:revision>
  <dcterms:created xsi:type="dcterms:W3CDTF">2020-01-14T08:55:03Z</dcterms:created>
  <dcterms:modified xsi:type="dcterms:W3CDTF">2020-01-14T14:21:34Z</dcterms:modified>
</cp:coreProperties>
</file>